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Outfit Extra Bold"/>
      <p:regular r:id="rId13"/>
    </p:embeddedFont>
    <p:embeddedFont>
      <p:font typeface="Arimo"/>
      <p:regular r:id="rId14"/>
    </p:embeddedFont>
    <p:embeddedFont>
      <p:font typeface="Arimo"/>
      <p:regular r:id="rId15"/>
    </p:embeddedFont>
    <p:embeddedFont>
      <p:font typeface="Arimo"/>
      <p:regular r:id="rId16"/>
    </p:embeddedFont>
    <p:embeddedFont>
      <p:font typeface="Arimo"/>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Encoded categorical variables (property type, subtype, EPC rating, building condition, etc.) using ordinal encoding and targeted numerical mapping for interpretability and model efficiency. Applied one-hot encoding only where appropriate to avoid dimensionality issues. Created meaningful interaction terms between related features (e.g., surface × room count) to enhance predictive capacity.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the performance of six machine learning models
We evaluated each model using R², MAE on train and test data to understand both predictive power and error behavior
Linear Regression Is Underpowered
R² scores: 0.59 (train), 0.58 (test)
MAE: much higher than any other model
It underfits both training and test data, failing to capture complex patterns.
This highlights the need for non-linear models for better performance on real-world price data.
 Tree-based models outperform linear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51986"/>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ImmoEliza ML: Real Estate Price Prediction in Belgium</a:t>
            </a:r>
            <a:endParaRPr lang="en-US" sz="3900" dirty="0"/>
          </a:p>
        </p:txBody>
      </p:sp>
      <p:sp>
        <p:nvSpPr>
          <p:cNvPr id="4" name="Text 1"/>
          <p:cNvSpPr/>
          <p:nvPr/>
        </p:nvSpPr>
        <p:spPr>
          <a:xfrm>
            <a:off x="6280190" y="4089797"/>
            <a:ext cx="7556421" cy="1587818"/>
          </a:xfrm>
          <a:prstGeom prst="rect">
            <a:avLst/>
          </a:prstGeom>
          <a:noFill/>
          <a:ln/>
        </p:spPr>
        <p:txBody>
          <a:bodyPr wrap="square" lIns="0" tIns="0" rIns="0" bIns="0" rtlCol="0" anchor="t"/>
          <a:lstStyle/>
          <a:p>
            <a:pPr algn="l" indent="0" marL="0">
              <a:lnSpc>
                <a:spcPts val="3100"/>
              </a:lnSpc>
              <a:buNone/>
            </a:pPr>
            <a:r>
              <a:rPr lang="en-US" sz="1950" b="1" dirty="0">
                <a:solidFill>
                  <a:srgbClr val="2A2742"/>
                </a:solidFill>
                <a:latin typeface="Arimo" pitchFamily="34" charset="0"/>
                <a:ea typeface="Arimo" pitchFamily="34" charset="-122"/>
                <a:cs typeface="Arimo" pitchFamily="34" charset="-120"/>
              </a:rPr>
              <a:t>Capuccino</a:t>
            </a:r>
            <a:pPr algn="l" indent="0" marL="0">
              <a:lnSpc>
                <a:spcPts val="3100"/>
              </a:lnSpc>
              <a:buNone/>
            </a:pPr>
            <a:r>
              <a:rPr lang="en-US" sz="1950" dirty="0">
                <a:solidFill>
                  <a:srgbClr val="2A2742"/>
                </a:solidFill>
                <a:latin typeface="Arimo" pitchFamily="34" charset="0"/>
                <a:ea typeface="Arimo" pitchFamily="34" charset="-122"/>
                <a:cs typeface="Arimo" pitchFamily="34" charset="-120"/>
              </a:rPr>
              <a:t> presents a machine learning solution for accurate real estate price prediction in the Belgian market. Our model combines advanced algorithms with comprehensive property data to deliver reliable valuation estimates for data scientists and property analysts.</a:t>
            </a: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78800"/>
            <a:ext cx="11272242" cy="620078"/>
          </a:xfrm>
          <a:prstGeom prst="rect">
            <a:avLst/>
          </a:prstGeom>
          <a:noFill/>
          <a:ln/>
        </p:spPr>
        <p:txBody>
          <a:bodyPr wrap="none" lIns="0" tIns="0" rIns="0" bIns="0" rtlCol="0" anchor="t"/>
          <a:lstStyle/>
          <a:p>
            <a:pPr algn="l" indent="0" marL="0">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Data Preprocessing: Building a Clean Foundation</a:t>
            </a:r>
            <a:endParaRPr lang="en-US" sz="3900" dirty="0"/>
          </a:p>
        </p:txBody>
      </p:sp>
      <p:sp>
        <p:nvSpPr>
          <p:cNvPr id="3" name="Shape 1"/>
          <p:cNvSpPr/>
          <p:nvPr/>
        </p:nvSpPr>
        <p:spPr>
          <a:xfrm>
            <a:off x="793790" y="2491026"/>
            <a:ext cx="4248388" cy="198358"/>
          </a:xfrm>
          <a:prstGeom prst="roundRect">
            <a:avLst>
              <a:gd name="adj" fmla="val 42025"/>
            </a:avLst>
          </a:prstGeom>
          <a:solidFill>
            <a:srgbClr val="E9E6FA"/>
          </a:solidFill>
          <a:ln w="7620">
            <a:solidFill>
              <a:srgbClr val="BDB8DF"/>
            </a:solidFill>
            <a:prstDash val="solid"/>
          </a:ln>
        </p:spPr>
      </p:sp>
      <p:sp>
        <p:nvSpPr>
          <p:cNvPr id="4" name="Text 2"/>
          <p:cNvSpPr/>
          <p:nvPr/>
        </p:nvSpPr>
        <p:spPr>
          <a:xfrm>
            <a:off x="992148" y="288774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Data Cleaning</a:t>
            </a:r>
            <a:endParaRPr lang="en-US" sz="1950" dirty="0"/>
          </a:p>
        </p:txBody>
      </p:sp>
      <p:sp>
        <p:nvSpPr>
          <p:cNvPr id="5" name="Text 3"/>
          <p:cNvSpPr/>
          <p:nvPr/>
        </p:nvSpPr>
        <p:spPr>
          <a:xfrm>
            <a:off x="992148" y="3316962"/>
            <a:ext cx="3851672" cy="1587818"/>
          </a:xfrm>
          <a:prstGeom prst="rect">
            <a:avLst/>
          </a:prstGeom>
          <a:noFill/>
          <a:ln/>
        </p:spPr>
        <p:txBody>
          <a:bodyPr wrap="square" lIns="0" tIns="0" rIns="0" bIns="0" rtlCol="0" anchor="t"/>
          <a:lstStyle/>
          <a:p>
            <a:pPr algn="l" indent="0" marL="0">
              <a:lnSpc>
                <a:spcPts val="3100"/>
              </a:lnSpc>
              <a:buNone/>
            </a:pPr>
            <a:r>
              <a:rPr lang="en-US" sz="1950" dirty="0">
                <a:solidFill>
                  <a:srgbClr val="2A2742"/>
                </a:solidFill>
                <a:latin typeface="Arimo" pitchFamily="34" charset="0"/>
                <a:ea typeface="Arimo" pitchFamily="34" charset="-122"/>
                <a:cs typeface="Arimo" pitchFamily="34" charset="-120"/>
              </a:rPr>
              <a:t>Removed </a:t>
            </a:r>
            <a:pPr algn="l" indent="0" marL="0">
              <a:lnSpc>
                <a:spcPts val="3100"/>
              </a:lnSpc>
              <a:buNone/>
            </a:pPr>
            <a:r>
              <a:rPr lang="en-US" sz="1950" b="1" dirty="0">
                <a:solidFill>
                  <a:srgbClr val="2A2742"/>
                </a:solidFill>
                <a:latin typeface="Arimo" pitchFamily="34" charset="0"/>
                <a:ea typeface="Arimo" pitchFamily="34" charset="-122"/>
                <a:cs typeface="Arimo" pitchFamily="34" charset="-120"/>
              </a:rPr>
              <a:t>duplicate listings</a:t>
            </a:r>
            <a:pPr algn="l" indent="0" marL="0">
              <a:lnSpc>
                <a:spcPts val="3100"/>
              </a:lnSpc>
              <a:buNone/>
            </a:pPr>
            <a:r>
              <a:rPr lang="en-US" sz="1950" dirty="0">
                <a:solidFill>
                  <a:srgbClr val="2A2742"/>
                </a:solidFill>
                <a:latin typeface="Arimo" pitchFamily="34" charset="0"/>
                <a:ea typeface="Arimo" pitchFamily="34" charset="-122"/>
                <a:cs typeface="Arimo" pitchFamily="34" charset="-120"/>
              </a:rPr>
              <a:t> and statistical </a:t>
            </a:r>
            <a:pPr algn="l" indent="0" marL="0">
              <a:lnSpc>
                <a:spcPts val="3100"/>
              </a:lnSpc>
              <a:buNone/>
            </a:pPr>
            <a:r>
              <a:rPr lang="en-US" sz="1950" b="1" dirty="0">
                <a:solidFill>
                  <a:srgbClr val="2A2742"/>
                </a:solidFill>
                <a:latin typeface="Arimo" pitchFamily="34" charset="0"/>
                <a:ea typeface="Arimo" pitchFamily="34" charset="-122"/>
                <a:cs typeface="Arimo" pitchFamily="34" charset="-120"/>
              </a:rPr>
              <a:t>outliers</a:t>
            </a:r>
            <a:pPr algn="l" indent="0" marL="0">
              <a:lnSpc>
                <a:spcPts val="3100"/>
              </a:lnSpc>
              <a:buNone/>
            </a:pPr>
            <a:r>
              <a:rPr lang="en-US" sz="1950" dirty="0">
                <a:solidFill>
                  <a:srgbClr val="2A2742"/>
                </a:solidFill>
                <a:latin typeface="Arimo" pitchFamily="34" charset="0"/>
                <a:ea typeface="Arimo" pitchFamily="34" charset="-122"/>
                <a:cs typeface="Arimo" pitchFamily="34" charset="-120"/>
              </a:rPr>
              <a:t> using the IQR filter (properties outside 1.5×IQR from the median).</a:t>
            </a:r>
            <a:endParaRPr lang="en-US" sz="1950" dirty="0"/>
          </a:p>
        </p:txBody>
      </p:sp>
      <p:sp>
        <p:nvSpPr>
          <p:cNvPr id="6" name="Text 4"/>
          <p:cNvSpPr/>
          <p:nvPr/>
        </p:nvSpPr>
        <p:spPr>
          <a:xfrm>
            <a:off x="992148" y="5023842"/>
            <a:ext cx="3851672" cy="1587818"/>
          </a:xfrm>
          <a:prstGeom prst="rect">
            <a:avLst/>
          </a:prstGeom>
          <a:noFill/>
          <a:ln/>
        </p:spPr>
        <p:txBody>
          <a:bodyPr wrap="square" lIns="0" tIns="0" rIns="0" bIns="0" rtlCol="0" anchor="t"/>
          <a:lstStyle/>
          <a:p>
            <a:pPr algn="l" indent="0" marL="0">
              <a:lnSpc>
                <a:spcPts val="3100"/>
              </a:lnSpc>
              <a:buNone/>
            </a:pPr>
            <a:r>
              <a:rPr lang="en-US" sz="1950" dirty="0">
                <a:solidFill>
                  <a:srgbClr val="2A2742"/>
                </a:solidFill>
                <a:latin typeface="Arimo" pitchFamily="34" charset="0"/>
                <a:ea typeface="Arimo" pitchFamily="34" charset="-122"/>
                <a:cs typeface="Arimo" pitchFamily="34" charset="-120"/>
              </a:rPr>
              <a:t>Identified and</a:t>
            </a:r>
            <a:pPr algn="l" indent="0" marL="0">
              <a:lnSpc>
                <a:spcPts val="3100"/>
              </a:lnSpc>
              <a:buNone/>
            </a:pPr>
            <a:r>
              <a:rPr lang="en-US" sz="1950" b="1" dirty="0">
                <a:solidFill>
                  <a:srgbClr val="2A2742"/>
                </a:solidFill>
                <a:latin typeface="Arimo" pitchFamily="34" charset="0"/>
                <a:ea typeface="Arimo" pitchFamily="34" charset="-122"/>
                <a:cs typeface="Arimo" pitchFamily="34" charset="-120"/>
              </a:rPr>
              <a:t> handled missing values </a:t>
            </a:r>
            <a:pPr algn="l" indent="0" marL="0">
              <a:lnSpc>
                <a:spcPts val="3100"/>
              </a:lnSpc>
              <a:buNone/>
            </a:pPr>
            <a:r>
              <a:rPr lang="en-US" sz="1950" dirty="0">
                <a:solidFill>
                  <a:srgbClr val="2A2742"/>
                </a:solidFill>
                <a:latin typeface="Arimo" pitchFamily="34" charset="0"/>
                <a:ea typeface="Arimo" pitchFamily="34" charset="-122"/>
                <a:cs typeface="Arimo" pitchFamily="34" charset="-120"/>
              </a:rPr>
              <a:t>through </a:t>
            </a:r>
            <a:pPr algn="l" indent="0" marL="0">
              <a:lnSpc>
                <a:spcPts val="3100"/>
              </a:lnSpc>
              <a:buNone/>
            </a:pPr>
            <a:r>
              <a:rPr lang="en-US" sz="1950" b="1" dirty="0">
                <a:solidFill>
                  <a:srgbClr val="2A2742"/>
                </a:solidFill>
                <a:latin typeface="Arimo" pitchFamily="34" charset="0"/>
                <a:ea typeface="Arimo" pitchFamily="34" charset="-122"/>
                <a:cs typeface="Arimo" pitchFamily="34" charset="-120"/>
              </a:rPr>
              <a:t>imputation techniques appropriate to each feature.</a:t>
            </a:r>
            <a:endParaRPr lang="en-US" sz="1950" dirty="0"/>
          </a:p>
        </p:txBody>
      </p:sp>
      <p:sp>
        <p:nvSpPr>
          <p:cNvPr id="7" name="Shape 5"/>
          <p:cNvSpPr/>
          <p:nvPr/>
        </p:nvSpPr>
        <p:spPr>
          <a:xfrm>
            <a:off x="5191006" y="2193369"/>
            <a:ext cx="4248388" cy="198358"/>
          </a:xfrm>
          <a:prstGeom prst="roundRect">
            <a:avLst>
              <a:gd name="adj" fmla="val 42025"/>
            </a:avLst>
          </a:prstGeom>
          <a:solidFill>
            <a:srgbClr val="E9E6FA"/>
          </a:solidFill>
          <a:ln w="7620">
            <a:solidFill>
              <a:srgbClr val="BDB8DF"/>
            </a:solidFill>
            <a:prstDash val="solid"/>
          </a:ln>
        </p:spPr>
      </p:sp>
      <p:sp>
        <p:nvSpPr>
          <p:cNvPr id="8" name="Text 6"/>
          <p:cNvSpPr/>
          <p:nvPr/>
        </p:nvSpPr>
        <p:spPr>
          <a:xfrm>
            <a:off x="5389364" y="259008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Feature Engineering</a:t>
            </a:r>
            <a:endParaRPr lang="en-US" sz="1950" dirty="0"/>
          </a:p>
        </p:txBody>
      </p:sp>
      <p:sp>
        <p:nvSpPr>
          <p:cNvPr id="9" name="Text 7"/>
          <p:cNvSpPr/>
          <p:nvPr/>
        </p:nvSpPr>
        <p:spPr>
          <a:xfrm>
            <a:off x="5389364" y="3019306"/>
            <a:ext cx="3851672" cy="1587698"/>
          </a:xfrm>
          <a:prstGeom prst="rect">
            <a:avLst/>
          </a:prstGeom>
          <a:noFill/>
          <a:ln/>
        </p:spPr>
        <p:txBody>
          <a:bodyPr wrap="square" lIns="0" tIns="0" rIns="0" bIns="0" rtlCol="0" anchor="t"/>
          <a:lstStyle/>
          <a:p>
            <a:pPr algn="l" indent="0" marL="0">
              <a:lnSpc>
                <a:spcPts val="2500"/>
              </a:lnSpc>
              <a:buNone/>
            </a:pPr>
            <a:r>
              <a:rPr lang="en-US" sz="1550" b="1" dirty="0">
                <a:solidFill>
                  <a:srgbClr val="2A2742"/>
                </a:solidFill>
                <a:latin typeface="Arimo" pitchFamily="34" charset="0"/>
                <a:ea typeface="Arimo" pitchFamily="34" charset="-122"/>
                <a:cs typeface="Arimo" pitchFamily="34" charset="-120"/>
              </a:rPr>
              <a:t>Encoded </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categorical variables (property type, subtype, EPC rating, building condition, etc.) using one hot encoding and targeted numerical mapping for interpretability and model efficiency. </a:t>
            </a:r>
            <a:endParaRPr lang="en-US" sz="1550" dirty="0"/>
          </a:p>
        </p:txBody>
      </p:sp>
      <p:sp>
        <p:nvSpPr>
          <p:cNvPr id="10" name="Text 8"/>
          <p:cNvSpPr/>
          <p:nvPr/>
        </p:nvSpPr>
        <p:spPr>
          <a:xfrm>
            <a:off x="5389364" y="4726067"/>
            <a:ext cx="3851672" cy="952619"/>
          </a:xfrm>
          <a:prstGeom prst="rect">
            <a:avLst/>
          </a:prstGeom>
          <a:noFill/>
          <a:ln/>
        </p:spPr>
        <p:txBody>
          <a:bodyPr wrap="square" lIns="0" tIns="0" rIns="0" bIns="0" rtlCol="0" anchor="t"/>
          <a:lstStyle/>
          <a:p>
            <a:pPr algn="l" indent="0" marL="0">
              <a:lnSpc>
                <a:spcPts val="2500"/>
              </a:lnSpc>
              <a:buNone/>
            </a:pPr>
            <a:r>
              <a:rPr lang="en-US" sz="1550" b="1" dirty="0">
                <a:solidFill>
                  <a:srgbClr val="2A2742"/>
                </a:solidFill>
                <a:latin typeface="Arimo" pitchFamily="34" charset="0"/>
                <a:ea typeface="Arimo" pitchFamily="34" charset="-122"/>
                <a:cs typeface="Arimo" pitchFamily="34" charset="-120"/>
              </a:rPr>
              <a:t>Merged columns</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 (inside and outside parking) to keep the maximum information from the data</a:t>
            </a:r>
            <a:endParaRPr lang="en-US" sz="1550" dirty="0"/>
          </a:p>
        </p:txBody>
      </p:sp>
      <p:sp>
        <p:nvSpPr>
          <p:cNvPr id="11" name="Shape 9"/>
          <p:cNvSpPr/>
          <p:nvPr/>
        </p:nvSpPr>
        <p:spPr>
          <a:xfrm>
            <a:off x="9588222" y="1895713"/>
            <a:ext cx="4248388" cy="198358"/>
          </a:xfrm>
          <a:prstGeom prst="roundRect">
            <a:avLst>
              <a:gd name="adj" fmla="val 42025"/>
            </a:avLst>
          </a:prstGeom>
          <a:solidFill>
            <a:srgbClr val="E9E6FA"/>
          </a:solidFill>
          <a:ln w="7620">
            <a:solidFill>
              <a:srgbClr val="BDB8DF"/>
            </a:solidFill>
            <a:prstDash val="solid"/>
          </a:ln>
        </p:spPr>
      </p:sp>
      <p:sp>
        <p:nvSpPr>
          <p:cNvPr id="12" name="Text 10"/>
          <p:cNvSpPr/>
          <p:nvPr/>
        </p:nvSpPr>
        <p:spPr>
          <a:xfrm>
            <a:off x="9786580" y="2292429"/>
            <a:ext cx="3671292" cy="310158"/>
          </a:xfrm>
          <a:prstGeom prst="rect">
            <a:avLst/>
          </a:prstGeom>
          <a:noFill/>
          <a:ln/>
        </p:spPr>
        <p:txBody>
          <a:bodyPr wrap="none" lIns="0" tIns="0" rIns="0" bIns="0" rtlCol="0" anchor="t"/>
          <a:lstStyle/>
          <a:p>
            <a:pPr algn="l"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Worked on 2 different datasets:</a:t>
            </a:r>
            <a:endParaRPr lang="en-US" sz="1950" dirty="0"/>
          </a:p>
        </p:txBody>
      </p:sp>
      <p:sp>
        <p:nvSpPr>
          <p:cNvPr id="13" name="Text 11"/>
          <p:cNvSpPr/>
          <p:nvPr/>
        </p:nvSpPr>
        <p:spPr>
          <a:xfrm>
            <a:off x="9786580" y="2721650"/>
            <a:ext cx="3851672"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14" name="Text 12"/>
          <p:cNvSpPr/>
          <p:nvPr/>
        </p:nvSpPr>
        <p:spPr>
          <a:xfrm>
            <a:off x="9786580" y="3158252"/>
            <a:ext cx="3851672" cy="793909"/>
          </a:xfrm>
          <a:prstGeom prst="rect">
            <a:avLst/>
          </a:prstGeom>
          <a:noFill/>
          <a:ln/>
        </p:spPr>
        <p:txBody>
          <a:bodyPr wrap="square" lIns="0" tIns="0" rIns="0" bIns="0" rtlCol="0" anchor="t"/>
          <a:lstStyle/>
          <a:p>
            <a:pPr algn="l" indent="0" marL="0">
              <a:lnSpc>
                <a:spcPts val="3100"/>
              </a:lnSpc>
              <a:buNone/>
            </a:pPr>
            <a:r>
              <a:rPr lang="en-US" sz="1950" b="1" dirty="0">
                <a:solidFill>
                  <a:srgbClr val="2A2742"/>
                </a:solidFill>
                <a:latin typeface="Arimo" pitchFamily="34" charset="0"/>
                <a:ea typeface="Arimo" pitchFamily="34" charset="-122"/>
                <a:cs typeface="Arimo" pitchFamily="34" charset="-120"/>
              </a:rPr>
              <a:t>First with 70211 rows and 21 features </a:t>
            </a:r>
            <a:endParaRPr lang="en-US" sz="1950" dirty="0"/>
          </a:p>
        </p:txBody>
      </p:sp>
      <p:sp>
        <p:nvSpPr>
          <p:cNvPr id="15" name="Text 13"/>
          <p:cNvSpPr/>
          <p:nvPr/>
        </p:nvSpPr>
        <p:spPr>
          <a:xfrm>
            <a:off x="9786580" y="4071223"/>
            <a:ext cx="3851672" cy="396954"/>
          </a:xfrm>
          <a:prstGeom prst="rect">
            <a:avLst/>
          </a:prstGeom>
          <a:noFill/>
          <a:ln/>
        </p:spPr>
        <p:txBody>
          <a:bodyPr wrap="none" lIns="0" tIns="0" rIns="0" bIns="0" rtlCol="0" anchor="t"/>
          <a:lstStyle/>
          <a:p>
            <a:pPr algn="l" indent="0" marL="0">
              <a:lnSpc>
                <a:spcPts val="3100"/>
              </a:lnSpc>
              <a:buNone/>
            </a:pPr>
            <a:endParaRPr lang="en-US" sz="1950" dirty="0"/>
          </a:p>
        </p:txBody>
      </p:sp>
      <p:sp>
        <p:nvSpPr>
          <p:cNvPr id="16" name="Text 14"/>
          <p:cNvSpPr/>
          <p:nvPr/>
        </p:nvSpPr>
        <p:spPr>
          <a:xfrm>
            <a:off x="9786580" y="4587240"/>
            <a:ext cx="3851672" cy="793909"/>
          </a:xfrm>
          <a:prstGeom prst="rect">
            <a:avLst/>
          </a:prstGeom>
          <a:noFill/>
          <a:ln/>
        </p:spPr>
        <p:txBody>
          <a:bodyPr wrap="square" lIns="0" tIns="0" rIns="0" bIns="0" rtlCol="0" anchor="t"/>
          <a:lstStyle/>
          <a:p>
            <a:pPr algn="l" indent="0" marL="0">
              <a:lnSpc>
                <a:spcPts val="3100"/>
              </a:lnSpc>
              <a:buNone/>
            </a:pPr>
            <a:r>
              <a:rPr lang="en-US" sz="1950" b="1" dirty="0">
                <a:solidFill>
                  <a:srgbClr val="2A2742"/>
                </a:solidFill>
                <a:latin typeface="Arimo" pitchFamily="34" charset="0"/>
                <a:ea typeface="Arimo" pitchFamily="34" charset="-122"/>
                <a:cs typeface="Arimo" pitchFamily="34" charset="-120"/>
              </a:rPr>
              <a:t>Second with 56005 rows and 14 features</a:t>
            </a:r>
            <a:endParaRPr lang="en-US" sz="1950" dirty="0"/>
          </a:p>
        </p:txBody>
      </p:sp>
      <p:sp>
        <p:nvSpPr>
          <p:cNvPr id="17" name="Text 15"/>
          <p:cNvSpPr/>
          <p:nvPr/>
        </p:nvSpPr>
        <p:spPr>
          <a:xfrm>
            <a:off x="793790" y="7033260"/>
            <a:ext cx="13042821" cy="317540"/>
          </a:xfrm>
          <a:prstGeom prst="rect">
            <a:avLst/>
          </a:prstGeom>
          <a:noFill/>
          <a:ln/>
        </p:spPr>
        <p:txBody>
          <a:bodyPr wrap="none" lIns="0" tIns="0" rIns="0" bIns="0" rtlCol="0" anchor="t"/>
          <a:lstStyle/>
          <a:p>
            <a:pPr algn="l" indent="0" marL="0">
              <a:lnSpc>
                <a:spcPts val="2500"/>
              </a:lnSpc>
              <a:buNone/>
            </a:pPr>
            <a:r>
              <a:rPr lang="en-US" sz="1550" b="1" dirty="0">
                <a:solidFill>
                  <a:srgbClr val="2A2742"/>
                </a:solidFill>
                <a:latin typeface="Arimo" pitchFamily="34" charset="0"/>
                <a:ea typeface="Arimo" pitchFamily="34" charset="-122"/>
                <a:cs typeface="Arimo" pitchFamily="34" charset="-120"/>
              </a:rPr>
              <a:t>These preprocessing steps were essential for ensuring model robustness, minimizing noise, and enhancing predictive accuracy. </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721298"/>
          </a:xfrm>
          <a:prstGeom prst="rect">
            <a:avLst/>
          </a:prstGeom>
        </p:spPr>
      </p:pic>
      <p:sp>
        <p:nvSpPr>
          <p:cNvPr id="3" name="Text 0"/>
          <p:cNvSpPr/>
          <p:nvPr/>
        </p:nvSpPr>
        <p:spPr>
          <a:xfrm>
            <a:off x="793790" y="4483298"/>
            <a:ext cx="9691568" cy="620078"/>
          </a:xfrm>
          <a:prstGeom prst="rect">
            <a:avLst/>
          </a:prstGeom>
          <a:noFill/>
          <a:ln/>
        </p:spPr>
        <p:txBody>
          <a:bodyPr wrap="none" lIns="0" tIns="0" rIns="0" bIns="0" rtlCol="0" anchor="t"/>
          <a:lstStyle/>
          <a:p>
            <a:pPr algn="l" indent="0" marL="0">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Results: Performance Metrics and Insights</a:t>
            </a:r>
            <a:endParaRPr lang="en-US" sz="3900" dirty="0"/>
          </a:p>
        </p:txBody>
      </p:sp>
      <p:sp>
        <p:nvSpPr>
          <p:cNvPr id="4" name="Text 1"/>
          <p:cNvSpPr/>
          <p:nvPr/>
        </p:nvSpPr>
        <p:spPr>
          <a:xfrm>
            <a:off x="793790" y="5500211"/>
            <a:ext cx="4182189" cy="654963"/>
          </a:xfrm>
          <a:prstGeom prst="rect">
            <a:avLst/>
          </a:prstGeom>
          <a:noFill/>
          <a:ln/>
        </p:spPr>
        <p:txBody>
          <a:bodyPr wrap="none" lIns="0" tIns="0" rIns="0" bIns="0" rtlCol="0" anchor="t"/>
          <a:lstStyle/>
          <a:p>
            <a:pPr algn="ctr" indent="0" marL="0">
              <a:lnSpc>
                <a:spcPts val="5150"/>
              </a:lnSpc>
              <a:buNone/>
            </a:pPr>
            <a:r>
              <a:rPr lang="en-US" sz="5150" b="1" dirty="0">
                <a:solidFill>
                  <a:srgbClr val="2A2742"/>
                </a:solidFill>
                <a:latin typeface="Outfit Extra Bold" pitchFamily="34" charset="0"/>
                <a:ea typeface="Outfit Extra Bold" pitchFamily="34" charset="-122"/>
                <a:cs typeface="Outfit Extra Bold" pitchFamily="34" charset="-120"/>
              </a:rPr>
              <a:t>81%</a:t>
            </a:r>
            <a:endParaRPr lang="en-US" sz="5150" dirty="0"/>
          </a:p>
        </p:txBody>
      </p:sp>
      <p:sp>
        <p:nvSpPr>
          <p:cNvPr id="5" name="Text 2"/>
          <p:cNvSpPr/>
          <p:nvPr/>
        </p:nvSpPr>
        <p:spPr>
          <a:xfrm>
            <a:off x="1644372" y="6403181"/>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R² Score</a:t>
            </a:r>
            <a:endParaRPr lang="en-US" sz="1950" dirty="0"/>
          </a:p>
        </p:txBody>
      </p:sp>
      <p:sp>
        <p:nvSpPr>
          <p:cNvPr id="6" name="Text 3"/>
          <p:cNvSpPr/>
          <p:nvPr/>
        </p:nvSpPr>
        <p:spPr>
          <a:xfrm>
            <a:off x="793790" y="6832402"/>
            <a:ext cx="4182189" cy="635079"/>
          </a:xfrm>
          <a:prstGeom prst="rect">
            <a:avLst/>
          </a:prstGeom>
          <a:noFill/>
          <a:ln/>
        </p:spPr>
        <p:txBody>
          <a:bodyPr wrap="square" lIns="0" tIns="0" rIns="0" bIns="0" rtlCol="0" anchor="t"/>
          <a:lstStyle/>
          <a:p>
            <a:pPr algn="ctr" indent="0" marL="0">
              <a:lnSpc>
                <a:spcPts val="2500"/>
              </a:lnSpc>
              <a:buNone/>
            </a:pPr>
            <a:r>
              <a:rPr lang="en-US" sz="1550" dirty="0">
                <a:solidFill>
                  <a:srgbClr val="2A2742"/>
                </a:solidFill>
                <a:latin typeface="Arimo" pitchFamily="34" charset="0"/>
                <a:ea typeface="Arimo" pitchFamily="34" charset="-122"/>
                <a:cs typeface="Arimo" pitchFamily="34" charset="-120"/>
              </a:rPr>
              <a:t>CatBoost achieved the highest coefficient of determination.</a:t>
            </a:r>
            <a:endParaRPr lang="en-US" sz="1550" dirty="0"/>
          </a:p>
        </p:txBody>
      </p:sp>
      <p:sp>
        <p:nvSpPr>
          <p:cNvPr id="7" name="Text 4"/>
          <p:cNvSpPr/>
          <p:nvPr/>
        </p:nvSpPr>
        <p:spPr>
          <a:xfrm>
            <a:off x="5223986" y="5500211"/>
            <a:ext cx="4182308" cy="654963"/>
          </a:xfrm>
          <a:prstGeom prst="rect">
            <a:avLst/>
          </a:prstGeom>
          <a:noFill/>
          <a:ln/>
        </p:spPr>
        <p:txBody>
          <a:bodyPr wrap="none" lIns="0" tIns="0" rIns="0" bIns="0" rtlCol="0" anchor="t"/>
          <a:lstStyle/>
          <a:p>
            <a:pPr algn="ctr" indent="0" marL="0">
              <a:lnSpc>
                <a:spcPts val="5150"/>
              </a:lnSpc>
              <a:buNone/>
            </a:pPr>
            <a:r>
              <a:rPr lang="en-US" sz="5150" b="1" dirty="0">
                <a:solidFill>
                  <a:srgbClr val="2A2742"/>
                </a:solidFill>
                <a:latin typeface="Outfit Extra Bold" pitchFamily="34" charset="0"/>
                <a:ea typeface="Outfit Extra Bold" pitchFamily="34" charset="-122"/>
                <a:cs typeface="Outfit Extra Bold" pitchFamily="34" charset="-120"/>
              </a:rPr>
              <a:t>€96.4K</a:t>
            </a:r>
            <a:endParaRPr lang="en-US" sz="5150" dirty="0"/>
          </a:p>
        </p:txBody>
      </p:sp>
      <p:sp>
        <p:nvSpPr>
          <p:cNvPr id="8" name="Text 5"/>
          <p:cNvSpPr/>
          <p:nvPr/>
        </p:nvSpPr>
        <p:spPr>
          <a:xfrm>
            <a:off x="6074688" y="6403181"/>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Mean Absolute Error</a:t>
            </a:r>
            <a:endParaRPr lang="en-US" sz="1950" dirty="0"/>
          </a:p>
        </p:txBody>
      </p:sp>
      <p:sp>
        <p:nvSpPr>
          <p:cNvPr id="9" name="Text 6"/>
          <p:cNvSpPr/>
          <p:nvPr/>
        </p:nvSpPr>
        <p:spPr>
          <a:xfrm>
            <a:off x="5223986" y="6832402"/>
            <a:ext cx="4182308" cy="635079"/>
          </a:xfrm>
          <a:prstGeom prst="rect">
            <a:avLst/>
          </a:prstGeom>
          <a:noFill/>
          <a:ln/>
        </p:spPr>
        <p:txBody>
          <a:bodyPr wrap="square" lIns="0" tIns="0" rIns="0" bIns="0" rtlCol="0" anchor="t"/>
          <a:lstStyle/>
          <a:p>
            <a:pPr algn="ctr" indent="0" marL="0">
              <a:lnSpc>
                <a:spcPts val="2500"/>
              </a:lnSpc>
              <a:buNone/>
            </a:pPr>
            <a:r>
              <a:rPr lang="en-US" sz="1550" dirty="0">
                <a:solidFill>
                  <a:srgbClr val="2A2742"/>
                </a:solidFill>
                <a:latin typeface="Arimo" pitchFamily="34" charset="0"/>
                <a:ea typeface="Arimo" pitchFamily="34" charset="-122"/>
                <a:cs typeface="Arimo" pitchFamily="34" charset="-120"/>
              </a:rPr>
              <a:t>Average deviation between predicted and actual prices.</a:t>
            </a:r>
            <a:endParaRPr lang="en-US" sz="1550" dirty="0"/>
          </a:p>
        </p:txBody>
      </p:sp>
      <p:sp>
        <p:nvSpPr>
          <p:cNvPr id="10" name="Text 7"/>
          <p:cNvSpPr/>
          <p:nvPr/>
        </p:nvSpPr>
        <p:spPr>
          <a:xfrm>
            <a:off x="9654302" y="5500211"/>
            <a:ext cx="4182308" cy="654963"/>
          </a:xfrm>
          <a:prstGeom prst="rect">
            <a:avLst/>
          </a:prstGeom>
          <a:noFill/>
          <a:ln/>
        </p:spPr>
        <p:txBody>
          <a:bodyPr wrap="none" lIns="0" tIns="0" rIns="0" bIns="0" rtlCol="0" anchor="t"/>
          <a:lstStyle/>
          <a:p>
            <a:pPr algn="ctr" indent="0" marL="0">
              <a:lnSpc>
                <a:spcPts val="5150"/>
              </a:lnSpc>
              <a:buNone/>
            </a:pPr>
            <a:r>
              <a:rPr lang="en-US" sz="5150" b="1" dirty="0">
                <a:solidFill>
                  <a:srgbClr val="2A2742"/>
                </a:solidFill>
                <a:latin typeface="Outfit Extra Bold" pitchFamily="34" charset="0"/>
                <a:ea typeface="Outfit Extra Bold" pitchFamily="34" charset="-122"/>
                <a:cs typeface="Outfit Extra Bold" pitchFamily="34" charset="-120"/>
              </a:rPr>
              <a:t>42%</a:t>
            </a:r>
            <a:endParaRPr lang="en-US" sz="5150" dirty="0"/>
          </a:p>
        </p:txBody>
      </p:sp>
      <p:sp>
        <p:nvSpPr>
          <p:cNvPr id="11" name="Text 8"/>
          <p:cNvSpPr/>
          <p:nvPr/>
        </p:nvSpPr>
        <p:spPr>
          <a:xfrm>
            <a:off x="10505003" y="6403181"/>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Error Reduction</a:t>
            </a:r>
            <a:endParaRPr lang="en-US" sz="1950" dirty="0"/>
          </a:p>
        </p:txBody>
      </p:sp>
      <p:sp>
        <p:nvSpPr>
          <p:cNvPr id="12" name="Text 9"/>
          <p:cNvSpPr/>
          <p:nvPr/>
        </p:nvSpPr>
        <p:spPr>
          <a:xfrm>
            <a:off x="9654302" y="6832402"/>
            <a:ext cx="4182308" cy="635079"/>
          </a:xfrm>
          <a:prstGeom prst="rect">
            <a:avLst/>
          </a:prstGeom>
          <a:noFill/>
          <a:ln/>
        </p:spPr>
        <p:txBody>
          <a:bodyPr wrap="square" lIns="0" tIns="0" rIns="0" bIns="0" rtlCol="0" anchor="t"/>
          <a:lstStyle/>
          <a:p>
            <a:pPr algn="ctr" indent="0" marL="0">
              <a:lnSpc>
                <a:spcPts val="2500"/>
              </a:lnSpc>
              <a:buNone/>
            </a:pPr>
            <a:r>
              <a:rPr lang="en-US" sz="1550" dirty="0">
                <a:solidFill>
                  <a:srgbClr val="2A2742"/>
                </a:solidFill>
                <a:latin typeface="Arimo" pitchFamily="34" charset="0"/>
                <a:ea typeface="Arimo" pitchFamily="34" charset="-122"/>
                <a:cs typeface="Arimo" pitchFamily="34" charset="-120"/>
              </a:rPr>
              <a:t>Improvement </a:t>
            </a:r>
            <a:pPr algn="ctr" indent="0" marL="0">
              <a:lnSpc>
                <a:spcPts val="2500"/>
              </a:lnSpc>
              <a:buNone/>
            </a:pPr>
            <a:r>
              <a:rPr lang="en-US" sz="1550" b="1" u="sng" dirty="0">
                <a:solidFill>
                  <a:srgbClr val="2A2742"/>
                </a:solidFill>
                <a:latin typeface="Arimo" pitchFamily="34" charset="0"/>
                <a:ea typeface="Arimo" pitchFamily="34" charset="-122"/>
                <a:cs typeface="Arimo" pitchFamily="34" charset="-120"/>
              </a:rPr>
              <a:t>over baseline linear regression model.</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6521" y="506373"/>
            <a:ext cx="6437471" cy="373975"/>
          </a:xfrm>
          <a:prstGeom prst="rect">
            <a:avLst/>
          </a:prstGeom>
          <a:noFill/>
          <a:ln/>
        </p:spPr>
        <p:txBody>
          <a:bodyPr wrap="none" lIns="0" tIns="0" rIns="0" bIns="0" rtlCol="0" anchor="t"/>
          <a:lstStyle/>
          <a:p>
            <a:pPr algn="l" indent="0" marL="0">
              <a:lnSpc>
                <a:spcPts val="2900"/>
              </a:lnSpc>
              <a:buNone/>
            </a:pPr>
            <a:r>
              <a:rPr lang="en-US" sz="2350" b="1" dirty="0">
                <a:solidFill>
                  <a:srgbClr val="231971"/>
                </a:solidFill>
                <a:latin typeface="Outfit Extra Bold" pitchFamily="34" charset="0"/>
                <a:ea typeface="Outfit Extra Bold" pitchFamily="34" charset="-122"/>
                <a:cs typeface="Outfit Extra Bold" pitchFamily="34" charset="-120"/>
              </a:rPr>
              <a:t>How CatBoost Works: Our Technical Approach</a:t>
            </a:r>
            <a:endParaRPr lang="en-US" sz="2350" dirty="0"/>
          </a:p>
        </p:txBody>
      </p:sp>
      <p:pic>
        <p:nvPicPr>
          <p:cNvPr id="3" name="Image 0" descr="preencoded.png">    </p:cNvPr>
          <p:cNvPicPr>
            <a:picLocks noChangeAspect="1"/>
          </p:cNvPicPr>
          <p:nvPr/>
        </p:nvPicPr>
        <p:blipFill>
          <a:blip r:embed="rId1"/>
          <a:stretch>
            <a:fillRect/>
          </a:stretch>
        </p:blipFill>
        <p:spPr>
          <a:xfrm>
            <a:off x="736521" y="1194554"/>
            <a:ext cx="598408" cy="1388269"/>
          </a:xfrm>
          <a:prstGeom prst="rect">
            <a:avLst/>
          </a:prstGeom>
        </p:spPr>
      </p:pic>
      <p:sp>
        <p:nvSpPr>
          <p:cNvPr id="4" name="Text 1"/>
          <p:cNvSpPr/>
          <p:nvPr/>
        </p:nvSpPr>
        <p:spPr>
          <a:xfrm>
            <a:off x="1454587" y="1314212"/>
            <a:ext cx="5714643" cy="239435"/>
          </a:xfrm>
          <a:prstGeom prst="rect">
            <a:avLst/>
          </a:prstGeom>
          <a:noFill/>
          <a:ln/>
        </p:spPr>
        <p:txBody>
          <a:bodyPr wrap="none" lIns="0" tIns="0" rIns="0" bIns="0" rtlCol="0" anchor="t"/>
          <a:lstStyle/>
          <a:p>
            <a:pPr algn="l" indent="0" marL="0">
              <a:lnSpc>
                <a:spcPts val="1850"/>
              </a:lnSpc>
              <a:buNone/>
            </a:pPr>
            <a:r>
              <a:rPr lang="en-US" sz="1150" b="1" dirty="0">
                <a:solidFill>
                  <a:srgbClr val="2A2742"/>
                </a:solidFill>
                <a:latin typeface="Arimo" pitchFamily="34" charset="0"/>
                <a:ea typeface="Arimo" pitchFamily="34" charset="-122"/>
                <a:cs typeface="Arimo" pitchFamily="34" charset="-120"/>
              </a:rPr>
              <a:t>Introduction</a:t>
            </a:r>
            <a:endParaRPr lang="en-US" sz="1150" dirty="0"/>
          </a:p>
        </p:txBody>
      </p:sp>
      <p:sp>
        <p:nvSpPr>
          <p:cNvPr id="5" name="Text 2"/>
          <p:cNvSpPr/>
          <p:nvPr/>
        </p:nvSpPr>
        <p:spPr>
          <a:xfrm>
            <a:off x="1454587" y="1661279"/>
            <a:ext cx="5714643" cy="239435"/>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2A2742"/>
                </a:solidFill>
                <a:latin typeface="Arimo" pitchFamily="34" charset="0"/>
                <a:ea typeface="Arimo" pitchFamily="34" charset="-122"/>
                <a:cs typeface="Arimo" pitchFamily="34" charset="-120"/>
              </a:rPr>
              <a:t>Boosting algorithm</a:t>
            </a:r>
            <a:endParaRPr lang="en-US" sz="900" dirty="0"/>
          </a:p>
        </p:txBody>
      </p:sp>
      <p:sp>
        <p:nvSpPr>
          <p:cNvPr id="6" name="Text 3"/>
          <p:cNvSpPr/>
          <p:nvPr/>
        </p:nvSpPr>
        <p:spPr>
          <a:xfrm>
            <a:off x="1454587" y="1942505"/>
            <a:ext cx="5714643" cy="239435"/>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2A2742"/>
                </a:solidFill>
                <a:latin typeface="Arimo" pitchFamily="34" charset="0"/>
                <a:ea typeface="Arimo" pitchFamily="34" charset="-122"/>
                <a:cs typeface="Arimo" pitchFamily="34" charset="-120"/>
              </a:rPr>
              <a:t>Creates multiple Trees</a:t>
            </a:r>
            <a:endParaRPr lang="en-US" sz="900" dirty="0"/>
          </a:p>
        </p:txBody>
      </p:sp>
      <p:sp>
        <p:nvSpPr>
          <p:cNvPr id="7" name="Text 4"/>
          <p:cNvSpPr/>
          <p:nvPr/>
        </p:nvSpPr>
        <p:spPr>
          <a:xfrm>
            <a:off x="1454587" y="2223730"/>
            <a:ext cx="5714643" cy="239435"/>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2A2742"/>
                </a:solidFill>
                <a:latin typeface="Arimo" pitchFamily="34" charset="0"/>
                <a:ea typeface="Arimo" pitchFamily="34" charset="-122"/>
                <a:cs typeface="Arimo" pitchFamily="34" charset="-120"/>
              </a:rPr>
              <a:t>takes weighted sum </a:t>
            </a:r>
            <a:endParaRPr lang="en-US" sz="900" dirty="0"/>
          </a:p>
        </p:txBody>
      </p:sp>
      <p:pic>
        <p:nvPicPr>
          <p:cNvPr id="8" name="Image 1" descr="preencoded.png">    </p:cNvPr>
          <p:cNvPicPr>
            <a:picLocks noChangeAspect="1"/>
          </p:cNvPicPr>
          <p:nvPr/>
        </p:nvPicPr>
        <p:blipFill>
          <a:blip r:embed="rId2"/>
          <a:stretch>
            <a:fillRect/>
          </a:stretch>
        </p:blipFill>
        <p:spPr>
          <a:xfrm>
            <a:off x="736521" y="2582823"/>
            <a:ext cx="598408" cy="1585912"/>
          </a:xfrm>
          <a:prstGeom prst="rect">
            <a:avLst/>
          </a:prstGeom>
        </p:spPr>
      </p:pic>
      <p:sp>
        <p:nvSpPr>
          <p:cNvPr id="9" name="Text 5"/>
          <p:cNvSpPr/>
          <p:nvPr/>
        </p:nvSpPr>
        <p:spPr>
          <a:xfrm>
            <a:off x="1454587" y="2702481"/>
            <a:ext cx="5714643" cy="239435"/>
          </a:xfrm>
          <a:prstGeom prst="rect">
            <a:avLst/>
          </a:prstGeom>
          <a:noFill/>
          <a:ln/>
        </p:spPr>
        <p:txBody>
          <a:bodyPr wrap="none" lIns="0" tIns="0" rIns="0" bIns="0" rtlCol="0" anchor="t"/>
          <a:lstStyle/>
          <a:p>
            <a:pPr algn="l" indent="0" marL="0">
              <a:lnSpc>
                <a:spcPts val="1850"/>
              </a:lnSpc>
              <a:buNone/>
            </a:pPr>
            <a:r>
              <a:rPr lang="en-US" sz="1150" b="1" dirty="0">
                <a:solidFill>
                  <a:srgbClr val="2A2742"/>
                </a:solidFill>
                <a:latin typeface="Arimo" pitchFamily="34" charset="0"/>
                <a:ea typeface="Arimo" pitchFamily="34" charset="-122"/>
                <a:cs typeface="Arimo" pitchFamily="34" charset="-120"/>
              </a:rPr>
              <a:t>How it handles categorical features</a:t>
            </a:r>
            <a:endParaRPr lang="en-US" sz="1150" dirty="0"/>
          </a:p>
        </p:txBody>
      </p:sp>
      <p:sp>
        <p:nvSpPr>
          <p:cNvPr id="10" name="Text 6"/>
          <p:cNvSpPr/>
          <p:nvPr/>
        </p:nvSpPr>
        <p:spPr>
          <a:xfrm>
            <a:off x="1454587" y="3049548"/>
            <a:ext cx="5714643" cy="478869"/>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2A2742"/>
                </a:solidFill>
                <a:latin typeface="Arimo" pitchFamily="34" charset="0"/>
                <a:ea typeface="Arimo" pitchFamily="34" charset="-122"/>
                <a:cs typeface="Arimo" pitchFamily="34" charset="-120"/>
              </a:rPr>
              <a:t>CatBoost uses target statistics – converting categories into numbers based on the average target value.</a:t>
            </a:r>
            <a:endParaRPr lang="en-US" sz="900" dirty="0"/>
          </a:p>
        </p:txBody>
      </p:sp>
      <p:sp>
        <p:nvSpPr>
          <p:cNvPr id="11" name="Text 7"/>
          <p:cNvSpPr/>
          <p:nvPr/>
        </p:nvSpPr>
        <p:spPr>
          <a:xfrm>
            <a:off x="1454587" y="3570208"/>
            <a:ext cx="5714643" cy="478869"/>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2A2742"/>
                </a:solidFill>
                <a:latin typeface="Arimo" pitchFamily="34" charset="0"/>
                <a:ea typeface="Arimo" pitchFamily="34" charset="-122"/>
                <a:cs typeface="Arimo" pitchFamily="34" charset="-120"/>
              </a:rPr>
              <a:t>To avoid target leakage, it uses a technique called ordered target encoding, which only uses past data when calculating statistics for each example.</a:t>
            </a:r>
            <a:endParaRPr lang="en-US" sz="900" dirty="0"/>
          </a:p>
        </p:txBody>
      </p:sp>
      <p:pic>
        <p:nvPicPr>
          <p:cNvPr id="12" name="Image 2" descr="preencoded.png">    </p:cNvPr>
          <p:cNvPicPr>
            <a:picLocks noChangeAspect="1"/>
          </p:cNvPicPr>
          <p:nvPr/>
        </p:nvPicPr>
        <p:blipFill>
          <a:blip r:embed="rId3"/>
          <a:stretch>
            <a:fillRect/>
          </a:stretch>
        </p:blipFill>
        <p:spPr>
          <a:xfrm>
            <a:off x="736521" y="4168735"/>
            <a:ext cx="598408" cy="1388269"/>
          </a:xfrm>
          <a:prstGeom prst="rect">
            <a:avLst/>
          </a:prstGeom>
        </p:spPr>
      </p:pic>
      <p:sp>
        <p:nvSpPr>
          <p:cNvPr id="13" name="Text 8"/>
          <p:cNvSpPr/>
          <p:nvPr/>
        </p:nvSpPr>
        <p:spPr>
          <a:xfrm>
            <a:off x="1454587" y="4288393"/>
            <a:ext cx="5714643" cy="239435"/>
          </a:xfrm>
          <a:prstGeom prst="rect">
            <a:avLst/>
          </a:prstGeom>
          <a:noFill/>
          <a:ln/>
        </p:spPr>
        <p:txBody>
          <a:bodyPr wrap="none" lIns="0" tIns="0" rIns="0" bIns="0" rtlCol="0" anchor="t"/>
          <a:lstStyle/>
          <a:p>
            <a:pPr algn="l" indent="0" marL="0">
              <a:lnSpc>
                <a:spcPts val="1850"/>
              </a:lnSpc>
              <a:buNone/>
            </a:pPr>
            <a:r>
              <a:rPr lang="en-US" sz="1150" b="1" dirty="0">
                <a:solidFill>
                  <a:srgbClr val="2A2742"/>
                </a:solidFill>
                <a:latin typeface="Arimo" pitchFamily="34" charset="0"/>
                <a:ea typeface="Arimo" pitchFamily="34" charset="-122"/>
                <a:cs typeface="Arimo" pitchFamily="34" charset="-120"/>
              </a:rPr>
              <a:t>Advantages of Catboost</a:t>
            </a:r>
            <a:endParaRPr lang="en-US" sz="1150" dirty="0"/>
          </a:p>
        </p:txBody>
      </p:sp>
      <p:sp>
        <p:nvSpPr>
          <p:cNvPr id="14" name="Text 9"/>
          <p:cNvSpPr/>
          <p:nvPr/>
        </p:nvSpPr>
        <p:spPr>
          <a:xfrm>
            <a:off x="1454587" y="4635460"/>
            <a:ext cx="5714643" cy="239435"/>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2A2742"/>
                </a:solidFill>
                <a:latin typeface="Arimo" pitchFamily="34" charset="0"/>
                <a:ea typeface="Arimo" pitchFamily="34" charset="-122"/>
                <a:cs typeface="Arimo" pitchFamily="34" charset="-120"/>
              </a:rPr>
              <a:t>No need for heavy preprocessing</a:t>
            </a:r>
            <a:endParaRPr lang="en-US" sz="900" dirty="0"/>
          </a:p>
        </p:txBody>
      </p:sp>
      <p:sp>
        <p:nvSpPr>
          <p:cNvPr id="15" name="Text 10"/>
          <p:cNvSpPr/>
          <p:nvPr/>
        </p:nvSpPr>
        <p:spPr>
          <a:xfrm>
            <a:off x="1454587" y="4916686"/>
            <a:ext cx="5714643" cy="239435"/>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2A2742"/>
                </a:solidFill>
                <a:latin typeface="Arimo" pitchFamily="34" charset="0"/>
                <a:ea typeface="Arimo" pitchFamily="34" charset="-122"/>
                <a:cs typeface="Arimo" pitchFamily="34" charset="-120"/>
              </a:rPr>
              <a:t>requires minimal tuning</a:t>
            </a:r>
            <a:endParaRPr lang="en-US" sz="900" dirty="0"/>
          </a:p>
        </p:txBody>
      </p:sp>
      <p:sp>
        <p:nvSpPr>
          <p:cNvPr id="16" name="Text 11"/>
          <p:cNvSpPr/>
          <p:nvPr/>
        </p:nvSpPr>
        <p:spPr>
          <a:xfrm>
            <a:off x="1454587" y="5197912"/>
            <a:ext cx="5714643" cy="239435"/>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2A2742"/>
                </a:solidFill>
                <a:latin typeface="Arimo" pitchFamily="34" charset="0"/>
                <a:ea typeface="Arimo" pitchFamily="34" charset="-122"/>
                <a:cs typeface="Arimo" pitchFamily="34" charset="-120"/>
              </a:rPr>
              <a:t>Robust to Overfitting:(Especially in small datasets)</a:t>
            </a:r>
            <a:endParaRPr lang="en-US" sz="900" dirty="0"/>
          </a:p>
        </p:txBody>
      </p:sp>
      <p:pic>
        <p:nvPicPr>
          <p:cNvPr id="17" name="Image 3" descr="preencoded.png">    </p:cNvPr>
          <p:cNvPicPr>
            <a:picLocks noChangeAspect="1"/>
          </p:cNvPicPr>
          <p:nvPr/>
        </p:nvPicPr>
        <p:blipFill>
          <a:blip r:embed="rId4"/>
          <a:stretch>
            <a:fillRect/>
          </a:stretch>
        </p:blipFill>
        <p:spPr>
          <a:xfrm>
            <a:off x="7468791" y="1194554"/>
            <a:ext cx="6432709" cy="6432709"/>
          </a:xfrm>
          <a:prstGeom prst="rect">
            <a:avLst/>
          </a:prstGeom>
        </p:spPr>
      </p:pic>
      <p:sp>
        <p:nvSpPr>
          <p:cNvPr id="18" name="Text 12"/>
          <p:cNvSpPr/>
          <p:nvPr/>
        </p:nvSpPr>
        <p:spPr>
          <a:xfrm>
            <a:off x="7468791" y="7761923"/>
            <a:ext cx="6432709" cy="382905"/>
          </a:xfrm>
          <a:prstGeom prst="rect">
            <a:avLst/>
          </a:prstGeom>
          <a:noFill/>
          <a:ln/>
        </p:spPr>
        <p:txBody>
          <a:bodyPr wrap="square" lIns="0" tIns="0" rIns="0" bIns="0" rtlCol="0" anchor="t"/>
          <a:lstStyle/>
          <a:p>
            <a:pPr algn="l" indent="0" marL="0">
              <a:lnSpc>
                <a:spcPts val="1500"/>
              </a:lnSpc>
              <a:buNone/>
            </a:pPr>
            <a:r>
              <a:rPr lang="en-US" sz="900" dirty="0">
                <a:solidFill>
                  <a:srgbClr val="2A2742"/>
                </a:solidFill>
                <a:latin typeface="Arimo" pitchFamily="34" charset="0"/>
                <a:ea typeface="Arimo" pitchFamily="34" charset="-122"/>
                <a:cs typeface="Arimo" pitchFamily="34" charset="-120"/>
              </a:rPr>
              <a:t>CatBoost's ordered boosting technique helps prevent target leakage and reduces prediction shift, resulting in more stable real estate valuations.</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62495"/>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Challenges </a:t>
            </a:r>
            <a:endParaRPr lang="en-US" sz="3900" dirty="0"/>
          </a:p>
        </p:txBody>
      </p:sp>
      <p:pic>
        <p:nvPicPr>
          <p:cNvPr id="4" name="Image 1" descr="preencoded.png">    </p:cNvPr>
          <p:cNvPicPr>
            <a:picLocks noChangeAspect="1"/>
          </p:cNvPicPr>
          <p:nvPr/>
        </p:nvPicPr>
        <p:blipFill>
          <a:blip r:embed="rId2"/>
          <a:stretch>
            <a:fillRect/>
          </a:stretch>
        </p:blipFill>
        <p:spPr>
          <a:xfrm>
            <a:off x="793790" y="2780228"/>
            <a:ext cx="992267" cy="1190744"/>
          </a:xfrm>
          <a:prstGeom prst="rect">
            <a:avLst/>
          </a:prstGeom>
        </p:spPr>
      </p:pic>
      <p:sp>
        <p:nvSpPr>
          <p:cNvPr id="5" name="Text 1"/>
          <p:cNvSpPr/>
          <p:nvPr/>
        </p:nvSpPr>
        <p:spPr>
          <a:xfrm>
            <a:off x="1984415" y="2978587"/>
            <a:ext cx="2825591" cy="310158"/>
          </a:xfrm>
          <a:prstGeom prst="rect">
            <a:avLst/>
          </a:prstGeom>
          <a:noFill/>
          <a:ln/>
        </p:spPr>
        <p:txBody>
          <a:bodyPr wrap="none" lIns="0" tIns="0" rIns="0" bIns="0" rtlCol="0" anchor="t"/>
          <a:lstStyle/>
          <a:p>
            <a:pPr algn="l"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Data Quality Challenges</a:t>
            </a:r>
            <a:endParaRPr lang="en-US" sz="1950" dirty="0"/>
          </a:p>
        </p:txBody>
      </p:sp>
      <p:pic>
        <p:nvPicPr>
          <p:cNvPr id="6" name="Image 2" descr="preencoded.png">    </p:cNvPr>
          <p:cNvPicPr>
            <a:picLocks noChangeAspect="1"/>
          </p:cNvPicPr>
          <p:nvPr/>
        </p:nvPicPr>
        <p:blipFill>
          <a:blip r:embed="rId3"/>
          <a:stretch>
            <a:fillRect/>
          </a:stretch>
        </p:blipFill>
        <p:spPr>
          <a:xfrm>
            <a:off x="793790" y="3970973"/>
            <a:ext cx="992267" cy="1190744"/>
          </a:xfrm>
          <a:prstGeom prst="rect">
            <a:avLst/>
          </a:prstGeom>
        </p:spPr>
      </p:pic>
      <p:sp>
        <p:nvSpPr>
          <p:cNvPr id="7" name="Text 2"/>
          <p:cNvSpPr/>
          <p:nvPr/>
        </p:nvSpPr>
        <p:spPr>
          <a:xfrm>
            <a:off x="1984415" y="416933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Model Tuning</a:t>
            </a:r>
            <a:endParaRPr lang="en-US" sz="1950" dirty="0"/>
          </a:p>
        </p:txBody>
      </p:sp>
      <p:sp>
        <p:nvSpPr>
          <p:cNvPr id="8" name="Text 3"/>
          <p:cNvSpPr/>
          <p:nvPr/>
        </p:nvSpPr>
        <p:spPr>
          <a:xfrm>
            <a:off x="1984415" y="4598551"/>
            <a:ext cx="6365796" cy="317540"/>
          </a:xfrm>
          <a:prstGeom prst="rect">
            <a:avLst/>
          </a:prstGeom>
          <a:noFill/>
          <a:ln/>
        </p:spPr>
        <p:txBody>
          <a:bodyPr wrap="none" lIns="0" tIns="0" rIns="0" bIns="0" rtlCol="0" anchor="t"/>
          <a:lstStyle/>
          <a:p>
            <a:pPr algn="l" indent="0" marL="0">
              <a:lnSpc>
                <a:spcPts val="2500"/>
              </a:lnSpc>
              <a:buNone/>
            </a:pPr>
            <a:endParaRPr lang="en-US" sz="1550" dirty="0"/>
          </a:p>
        </p:txBody>
      </p:sp>
      <p:pic>
        <p:nvPicPr>
          <p:cNvPr id="9" name="Image 3" descr="preencoded.png">    </p:cNvPr>
          <p:cNvPicPr>
            <a:picLocks noChangeAspect="1"/>
          </p:cNvPicPr>
          <p:nvPr/>
        </p:nvPicPr>
        <p:blipFill>
          <a:blip r:embed="rId4"/>
          <a:stretch>
            <a:fillRect/>
          </a:stretch>
        </p:blipFill>
        <p:spPr>
          <a:xfrm>
            <a:off x="793790" y="5161717"/>
            <a:ext cx="992267" cy="1205389"/>
          </a:xfrm>
          <a:prstGeom prst="rect">
            <a:avLst/>
          </a:prstGeom>
        </p:spPr>
      </p:pic>
      <p:sp>
        <p:nvSpPr>
          <p:cNvPr id="10" name="Text 4"/>
          <p:cNvSpPr/>
          <p:nvPr/>
        </p:nvSpPr>
        <p:spPr>
          <a:xfrm>
            <a:off x="1984415" y="536007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A2742"/>
                </a:solidFill>
                <a:latin typeface="Outfit Extra Bold" pitchFamily="34" charset="0"/>
                <a:ea typeface="Outfit Extra Bold" pitchFamily="34" charset="-122"/>
                <a:cs typeface="Outfit Extra Bold" pitchFamily="34" charset="-120"/>
              </a:rPr>
              <a:t>Memory error</a:t>
            </a:r>
            <a:endParaRPr lang="en-US" sz="2300" dirty="0"/>
          </a:p>
        </p:txBody>
      </p:sp>
      <p:sp>
        <p:nvSpPr>
          <p:cNvPr id="11" name="Text 5"/>
          <p:cNvSpPr/>
          <p:nvPr/>
        </p:nvSpPr>
        <p:spPr>
          <a:xfrm>
            <a:off x="1984415" y="5851208"/>
            <a:ext cx="6365796"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469838"/>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Thank You!</a:t>
            </a:r>
            <a:endParaRPr lang="en-US" sz="3900" dirty="0"/>
          </a:p>
        </p:txBody>
      </p:sp>
      <p:sp>
        <p:nvSpPr>
          <p:cNvPr id="4" name="Text 1"/>
          <p:cNvSpPr/>
          <p:nvPr/>
        </p:nvSpPr>
        <p:spPr>
          <a:xfrm>
            <a:off x="6280190" y="4387572"/>
            <a:ext cx="2977039" cy="372070"/>
          </a:xfrm>
          <a:prstGeom prst="rect">
            <a:avLst/>
          </a:prstGeom>
          <a:noFill/>
          <a:ln/>
        </p:spPr>
        <p:txBody>
          <a:bodyPr wrap="none" lIns="0" tIns="0" rIns="0" bIns="0" rtlCol="0" anchor="t"/>
          <a:lstStyle/>
          <a:p>
            <a:pPr algn="l" indent="0" marL="0">
              <a:lnSpc>
                <a:spcPts val="2900"/>
              </a:lnSpc>
              <a:buNone/>
            </a:pPr>
            <a:endParaRPr lang="en-US" sz="2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2025-07-02T13:21:58Z</dcterms:created>
  <dcterms:modified xsi:type="dcterms:W3CDTF">2025-07-02T13:21:58Z</dcterms:modified>
</cp:coreProperties>
</file>